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6" r:id="rId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C6A4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6731"/>
    <p:restoredTop sz="93719"/>
  </p:normalViewPr>
  <p:slideViewPr>
    <p:cSldViewPr snapToGrid="0" snapToObjects="1">
      <p:cViewPr varScale="1">
        <p:scale>
          <a:sx n="108" d="100"/>
          <a:sy n="108" d="100"/>
        </p:scale>
        <p:origin x="1188"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jpg>
</file>

<file path=ppt/media/image2.tiff>
</file>

<file path=ppt/media/image3.tiff>
</file>

<file path=ppt/media/image4.tiff>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E46B79B-3E7D-7643-8960-07D00D8FB753}" type="datetimeFigureOut">
              <a:rPr lang="en-US" smtClean="0"/>
              <a:t>4/23/2019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7BB4EBC-1398-9F47-A512-6D63112DC55E}" type="slidenum">
              <a:rPr lang="en-US" smtClean="0"/>
              <a:t>‹#›</a:t>
            </a:fld>
            <a:endParaRPr lang="en-US"/>
          </a:p>
        </p:txBody>
      </p:sp>
    </p:spTree>
    <p:extLst>
      <p:ext uri="{BB962C8B-B14F-4D97-AF65-F5344CB8AC3E}">
        <p14:creationId xmlns:p14="http://schemas.microsoft.com/office/powerpoint/2010/main" val="20974498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7BB4EBC-1398-9F47-A512-6D63112DC55E}" type="slidenum">
              <a:rPr lang="en-US" smtClean="0"/>
              <a:t>1</a:t>
            </a:fld>
            <a:endParaRPr lang="en-US"/>
          </a:p>
        </p:txBody>
      </p:sp>
    </p:spTree>
    <p:extLst>
      <p:ext uri="{BB962C8B-B14F-4D97-AF65-F5344CB8AC3E}">
        <p14:creationId xmlns:p14="http://schemas.microsoft.com/office/powerpoint/2010/main" val="89618530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jpg"/><Relationship Id="rId1" Type="http://schemas.openxmlformats.org/officeDocument/2006/relationships/slideMaster" Target="../slideMasters/slideMaster1.xml"/><Relationship Id="rId5" Type="http://schemas.openxmlformats.org/officeDocument/2006/relationships/image" Target="../media/image4.tiff"/><Relationship Id="rId4" Type="http://schemas.openxmlformats.org/officeDocument/2006/relationships/image" Target="../media/image3.tiff"/></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solidFill>
                  <a:schemeClr val="tx2"/>
                </a:solidFill>
              </a:defRPr>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51456" y="6253076"/>
            <a:ext cx="1779711" cy="455403"/>
          </a:xfrm>
          <a:prstGeom prst="rect">
            <a:avLst/>
          </a:prstGeom>
        </p:spPr>
      </p:pic>
      <p:pic>
        <p:nvPicPr>
          <p:cNvPr id="4" name="Picture 3">
            <a:extLst>
              <a:ext uri="{FF2B5EF4-FFF2-40B4-BE49-F238E27FC236}">
                <a16:creationId xmlns:a16="http://schemas.microsoft.com/office/drawing/2014/main" id="{700D6180-2A6D-5145-A5E6-308AC03E6017}"/>
              </a:ext>
            </a:extLst>
          </p:cNvPr>
          <p:cNvPicPr>
            <a:picLocks noChangeAspect="1"/>
          </p:cNvPicPr>
          <p:nvPr userDrawn="1"/>
        </p:nvPicPr>
        <p:blipFill>
          <a:blip r:embed="rId3"/>
          <a:stretch>
            <a:fillRect/>
          </a:stretch>
        </p:blipFill>
        <p:spPr>
          <a:xfrm>
            <a:off x="4240348" y="6419195"/>
            <a:ext cx="1261042" cy="297606"/>
          </a:xfrm>
          <a:prstGeom prst="rect">
            <a:avLst/>
          </a:prstGeom>
        </p:spPr>
      </p:pic>
      <p:pic>
        <p:nvPicPr>
          <p:cNvPr id="5" name="Picture 4">
            <a:extLst>
              <a:ext uri="{FF2B5EF4-FFF2-40B4-BE49-F238E27FC236}">
                <a16:creationId xmlns:a16="http://schemas.microsoft.com/office/drawing/2014/main" id="{1388F56C-88BC-B64C-8462-58C70E40DD3F}"/>
              </a:ext>
            </a:extLst>
          </p:cNvPr>
          <p:cNvPicPr>
            <a:picLocks noChangeAspect="1"/>
          </p:cNvPicPr>
          <p:nvPr userDrawn="1"/>
        </p:nvPicPr>
        <p:blipFill>
          <a:blip r:embed="rId4"/>
          <a:stretch>
            <a:fillRect/>
          </a:stretch>
        </p:blipFill>
        <p:spPr>
          <a:xfrm>
            <a:off x="8020595" y="6393231"/>
            <a:ext cx="995990" cy="323570"/>
          </a:xfrm>
          <a:prstGeom prst="rect">
            <a:avLst/>
          </a:prstGeom>
        </p:spPr>
      </p:pic>
      <p:pic>
        <p:nvPicPr>
          <p:cNvPr id="6" name="Picture 5">
            <a:extLst>
              <a:ext uri="{FF2B5EF4-FFF2-40B4-BE49-F238E27FC236}">
                <a16:creationId xmlns:a16="http://schemas.microsoft.com/office/drawing/2014/main" id="{506FED58-8585-6547-A519-4913D874C2D2}"/>
              </a:ext>
            </a:extLst>
          </p:cNvPr>
          <p:cNvPicPr>
            <a:picLocks noChangeAspect="1"/>
          </p:cNvPicPr>
          <p:nvPr userDrawn="1"/>
        </p:nvPicPr>
        <p:blipFill>
          <a:blip r:embed="rId5"/>
          <a:stretch>
            <a:fillRect/>
          </a:stretch>
        </p:blipFill>
        <p:spPr>
          <a:xfrm>
            <a:off x="11310079" y="6045753"/>
            <a:ext cx="667944" cy="671047"/>
          </a:xfrm>
          <a:prstGeom prst="rect">
            <a:avLst/>
          </a:prstGeom>
        </p:spPr>
      </p:pic>
    </p:spTree>
    <p:extLst>
      <p:ext uri="{BB962C8B-B14F-4D97-AF65-F5344CB8AC3E}">
        <p14:creationId xmlns:p14="http://schemas.microsoft.com/office/powerpoint/2010/main" val="4924564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11"/>
          </p:nvPr>
        </p:nvSpPr>
        <p:spPr>
          <a:xfrm>
            <a:off x="3479180" y="6356350"/>
            <a:ext cx="7069874" cy="365125"/>
          </a:xfrm>
        </p:spPr>
        <p:txBody>
          <a:bodyPr/>
          <a:lstStyle/>
          <a:p>
            <a:endParaRPr lang="en-US" dirty="0"/>
          </a:p>
        </p:txBody>
      </p:sp>
      <p:sp>
        <p:nvSpPr>
          <p:cNvPr id="6" name="Slide Number Placeholder 5"/>
          <p:cNvSpPr>
            <a:spLocks noGrp="1"/>
          </p:cNvSpPr>
          <p:nvPr>
            <p:ph type="sldNum" sz="quarter" idx="12"/>
          </p:nvPr>
        </p:nvSpPr>
        <p:spPr/>
        <p:txBody>
          <a:bodyPr/>
          <a:lstStyle/>
          <a:p>
            <a:fld id="{1414002D-2998-C147-A390-D3A7D0A1945D}" type="slidenum">
              <a:rPr lang="en-US" smtClean="0"/>
              <a:t>‹#›</a:t>
            </a:fld>
            <a:endParaRPr lang="en-US" dirty="0"/>
          </a:p>
        </p:txBody>
      </p:sp>
      <p:pic>
        <p:nvPicPr>
          <p:cNvPr id="8" name="Picture 7"/>
          <p:cNvPicPr>
            <a:picLocks noChangeAspect="1"/>
          </p:cNvPicPr>
          <p:nvPr userDrawn="1"/>
        </p:nvPicPr>
        <p:blipFill rotWithShape="1">
          <a:blip r:embed="rId2">
            <a:extLst>
              <a:ext uri="{28A0092B-C50C-407E-A947-70E740481C1C}">
                <a14:useLocalDpi xmlns:a14="http://schemas.microsoft.com/office/drawing/2010/main" val="0"/>
              </a:ext>
            </a:extLst>
          </a:blip>
          <a:srcRect r="79828"/>
          <a:stretch/>
        </p:blipFill>
        <p:spPr>
          <a:xfrm>
            <a:off x="182037" y="5941174"/>
            <a:ext cx="654572" cy="830351"/>
          </a:xfrm>
          <a:prstGeom prst="rect">
            <a:avLst/>
          </a:prstGeom>
        </p:spPr>
      </p:pic>
    </p:spTree>
    <p:extLst>
      <p:ext uri="{BB962C8B-B14F-4D97-AF65-F5344CB8AC3E}">
        <p14:creationId xmlns:p14="http://schemas.microsoft.com/office/powerpoint/2010/main" val="3648147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sz="half" idx="1"/>
          </p:nvPr>
        </p:nvSpPr>
        <p:spPr>
          <a:xfrm>
            <a:off x="608823" y="1825625"/>
            <a:ext cx="5410977" cy="4351338"/>
          </a:xfrm>
        </p:spPr>
        <p:txBody>
          <a:bodyPr/>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199" y="1825625"/>
            <a:ext cx="5409423"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1"/>
          </p:nvPr>
        </p:nvSpPr>
        <p:spPr>
          <a:xfrm>
            <a:off x="3383256" y="6356350"/>
            <a:ext cx="7165798" cy="365125"/>
          </a:xfrm>
        </p:spPr>
        <p:txBody>
          <a:bodyPr/>
          <a:lstStyle/>
          <a:p>
            <a:endParaRPr lang="en-US"/>
          </a:p>
        </p:txBody>
      </p:sp>
      <p:sp>
        <p:nvSpPr>
          <p:cNvPr id="7" name="Slide Number Placeholder 6"/>
          <p:cNvSpPr>
            <a:spLocks noGrp="1"/>
          </p:cNvSpPr>
          <p:nvPr>
            <p:ph type="sldNum" sz="quarter" idx="12"/>
          </p:nvPr>
        </p:nvSpPr>
        <p:spPr/>
        <p:txBody>
          <a:bodyPr/>
          <a:lstStyle/>
          <a:p>
            <a:fld id="{1414002D-2998-C147-A390-D3A7D0A1945D}" type="slidenum">
              <a:rPr lang="en-US" smtClean="0"/>
              <a:t>‹#›</a:t>
            </a:fld>
            <a:endParaRPr lang="en-US"/>
          </a:p>
        </p:txBody>
      </p:sp>
      <p:pic>
        <p:nvPicPr>
          <p:cNvPr id="12" name="Picture 11"/>
          <p:cNvPicPr>
            <a:picLocks noChangeAspect="1"/>
          </p:cNvPicPr>
          <p:nvPr userDrawn="1"/>
        </p:nvPicPr>
        <p:blipFill rotWithShape="1">
          <a:blip r:embed="rId2">
            <a:extLst>
              <a:ext uri="{28A0092B-C50C-407E-A947-70E740481C1C}">
                <a14:useLocalDpi xmlns:a14="http://schemas.microsoft.com/office/drawing/2010/main" val="0"/>
              </a:ext>
            </a:extLst>
          </a:blip>
          <a:srcRect r="79828"/>
          <a:stretch/>
        </p:blipFill>
        <p:spPr>
          <a:xfrm>
            <a:off x="182037" y="5941174"/>
            <a:ext cx="654572" cy="830351"/>
          </a:xfrm>
          <a:prstGeom prst="rect">
            <a:avLst/>
          </a:prstGeom>
        </p:spPr>
      </p:pic>
    </p:spTree>
    <p:extLst>
      <p:ext uri="{BB962C8B-B14F-4D97-AF65-F5344CB8AC3E}">
        <p14:creationId xmlns:p14="http://schemas.microsoft.com/office/powerpoint/2010/main" val="2974934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4" name="Footer Placeholder 3"/>
          <p:cNvSpPr>
            <a:spLocks noGrp="1"/>
          </p:cNvSpPr>
          <p:nvPr>
            <p:ph type="ftr" sz="quarter" idx="11"/>
          </p:nvPr>
        </p:nvSpPr>
        <p:spPr>
          <a:xfrm>
            <a:off x="3383256" y="6356350"/>
            <a:ext cx="7165798" cy="365125"/>
          </a:xfrm>
        </p:spPr>
        <p:txBody>
          <a:bodyPr/>
          <a:lstStyle/>
          <a:p>
            <a:endParaRPr lang="en-US"/>
          </a:p>
        </p:txBody>
      </p:sp>
      <p:sp>
        <p:nvSpPr>
          <p:cNvPr id="5" name="Slide Number Placeholder 4"/>
          <p:cNvSpPr>
            <a:spLocks noGrp="1"/>
          </p:cNvSpPr>
          <p:nvPr>
            <p:ph type="sldNum" sz="quarter" idx="12"/>
          </p:nvPr>
        </p:nvSpPr>
        <p:spPr/>
        <p:txBody>
          <a:bodyPr/>
          <a:lstStyle/>
          <a:p>
            <a:fld id="{1414002D-2998-C147-A390-D3A7D0A1945D}" type="slidenum">
              <a:rPr lang="en-US" smtClean="0"/>
              <a:t>‹#›</a:t>
            </a:fld>
            <a:endParaRPr lang="en-US"/>
          </a:p>
        </p:txBody>
      </p:sp>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r="79828"/>
          <a:stretch/>
        </p:blipFill>
        <p:spPr>
          <a:xfrm>
            <a:off x="182037" y="5941174"/>
            <a:ext cx="654572" cy="830351"/>
          </a:xfrm>
          <a:prstGeom prst="rect">
            <a:avLst/>
          </a:prstGeom>
        </p:spPr>
      </p:pic>
    </p:spTree>
    <p:extLst>
      <p:ext uri="{BB962C8B-B14F-4D97-AF65-F5344CB8AC3E}">
        <p14:creationId xmlns:p14="http://schemas.microsoft.com/office/powerpoint/2010/main" val="13662763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a:xfrm>
            <a:off x="3383256" y="6356350"/>
            <a:ext cx="7165798" cy="365125"/>
          </a:xfrm>
        </p:spPr>
        <p:txBody>
          <a:bodyPr/>
          <a:lstStyle/>
          <a:p>
            <a:endParaRPr lang="en-US"/>
          </a:p>
        </p:txBody>
      </p:sp>
      <p:sp>
        <p:nvSpPr>
          <p:cNvPr id="4" name="Slide Number Placeholder 3"/>
          <p:cNvSpPr>
            <a:spLocks noGrp="1"/>
          </p:cNvSpPr>
          <p:nvPr>
            <p:ph type="sldNum" sz="quarter" idx="12"/>
          </p:nvPr>
        </p:nvSpPr>
        <p:spPr/>
        <p:txBody>
          <a:bodyPr/>
          <a:lstStyle/>
          <a:p>
            <a:fld id="{1414002D-2998-C147-A390-D3A7D0A1945D}" type="slidenum">
              <a:rPr lang="en-US" smtClean="0"/>
              <a:t>‹#›</a:t>
            </a:fld>
            <a:endParaRPr lang="en-US"/>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r="79828"/>
          <a:stretch/>
        </p:blipFill>
        <p:spPr>
          <a:xfrm>
            <a:off x="182037" y="5941174"/>
            <a:ext cx="654572" cy="830351"/>
          </a:xfrm>
          <a:prstGeom prst="rect">
            <a:avLst/>
          </a:prstGeom>
        </p:spPr>
      </p:pic>
    </p:spTree>
    <p:extLst>
      <p:ext uri="{BB962C8B-B14F-4D97-AF65-F5344CB8AC3E}">
        <p14:creationId xmlns:p14="http://schemas.microsoft.com/office/powerpoint/2010/main" val="211194812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8823" y="313182"/>
            <a:ext cx="109728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08824" y="1728439"/>
            <a:ext cx="10972800" cy="4448524"/>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3"/>
          </p:nvPr>
        </p:nvSpPr>
        <p:spPr>
          <a:xfrm>
            <a:off x="4449338" y="6356350"/>
            <a:ext cx="6099716" cy="365125"/>
          </a:xfrm>
          <a:prstGeom prst="rect">
            <a:avLst/>
          </a:prstGeom>
        </p:spPr>
        <p:txBody>
          <a:bodyPr vert="horz" lIns="91440" tIns="45720" rIns="91440" bIns="45720" rtlCol="0" anchor="ctr"/>
          <a:lstStyle>
            <a:lvl1pPr algn="ctr">
              <a:defRPr sz="18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7473" y="6356350"/>
            <a:ext cx="854150" cy="365125"/>
          </a:xfrm>
          <a:prstGeom prst="rect">
            <a:avLst/>
          </a:prstGeom>
        </p:spPr>
        <p:txBody>
          <a:bodyPr vert="horz" lIns="91440" tIns="45720" rIns="91440" bIns="45720" rtlCol="0" anchor="ctr"/>
          <a:lstStyle>
            <a:lvl1pPr algn="r">
              <a:defRPr sz="1800">
                <a:solidFill>
                  <a:schemeClr val="tx1">
                    <a:tint val="75000"/>
                  </a:schemeClr>
                </a:solidFill>
              </a:defRPr>
            </a:lvl1pPr>
          </a:lstStyle>
          <a:p>
            <a:fld id="{1414002D-2998-C147-A390-D3A7D0A1945D}" type="slidenum">
              <a:rPr lang="en-US" smtClean="0"/>
              <a:pPr/>
              <a:t>‹#›</a:t>
            </a:fld>
            <a:endParaRPr lang="en-US"/>
          </a:p>
        </p:txBody>
      </p:sp>
    </p:spTree>
    <p:extLst>
      <p:ext uri="{BB962C8B-B14F-4D97-AF65-F5344CB8AC3E}">
        <p14:creationId xmlns:p14="http://schemas.microsoft.com/office/powerpoint/2010/main" val="50307226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 id="2147483654" r:id="rId4"/>
    <p:sldLayoutId id="2147483655" r:id="rId5"/>
  </p:sldLayoutIdLst>
  <p:hf hdr="0" ftr="0" dt="0"/>
  <p:txStyles>
    <p:titleStyle>
      <a:lvl1pPr algn="l" defTabSz="914400" rtl="0" eaLnBrk="1" latinLnBrk="0" hangingPunct="1">
        <a:lnSpc>
          <a:spcPct val="90000"/>
        </a:lnSpc>
        <a:spcBef>
          <a:spcPct val="0"/>
        </a:spcBef>
        <a:buNone/>
        <a:defRPr sz="4400" kern="1200">
          <a:solidFill>
            <a:schemeClr val="tx2"/>
          </a:solidFill>
          <a:latin typeface="Century Gothic" charset="0"/>
          <a:ea typeface="Century Gothic" charset="0"/>
          <a:cs typeface="Century Gothic" charset="0"/>
        </a:defRPr>
      </a:lvl1pPr>
    </p:titleStyle>
    <p:bodyStyle>
      <a:lvl1pPr marL="228600" indent="-228600" algn="l" defTabSz="914400" rtl="0" eaLnBrk="1" latinLnBrk="0" hangingPunct="1">
        <a:lnSpc>
          <a:spcPct val="120000"/>
        </a:lnSpc>
        <a:spcBef>
          <a:spcPts val="1000"/>
        </a:spcBef>
        <a:spcAft>
          <a:spcPts val="600"/>
        </a:spcAft>
        <a:buFont typeface="Arial"/>
        <a:buChar char="•"/>
        <a:defRPr sz="2800" kern="1200">
          <a:solidFill>
            <a:schemeClr val="tx1"/>
          </a:solidFill>
          <a:latin typeface="Century Gothic" charset="0"/>
          <a:ea typeface="Century Gothic" charset="0"/>
          <a:cs typeface="Century Gothic" charset="0"/>
        </a:defRPr>
      </a:lvl1pPr>
      <a:lvl2pPr marL="685800" indent="-228600" algn="l" defTabSz="914400" rtl="0" eaLnBrk="1" latinLnBrk="0" hangingPunct="1">
        <a:lnSpc>
          <a:spcPct val="120000"/>
        </a:lnSpc>
        <a:spcBef>
          <a:spcPts val="500"/>
        </a:spcBef>
        <a:spcAft>
          <a:spcPts val="600"/>
        </a:spcAft>
        <a:buFont typeface="Arial"/>
        <a:buChar char="•"/>
        <a:defRPr sz="2400" kern="1200">
          <a:solidFill>
            <a:schemeClr val="tx1"/>
          </a:solidFill>
          <a:latin typeface="Century Gothic" charset="0"/>
          <a:ea typeface="Century Gothic" charset="0"/>
          <a:cs typeface="Century Gothic" charset="0"/>
        </a:defRPr>
      </a:lvl2pPr>
      <a:lvl3pPr marL="1143000" indent="-228600" algn="l" defTabSz="914400" rtl="0" eaLnBrk="1" latinLnBrk="0" hangingPunct="1">
        <a:lnSpc>
          <a:spcPct val="120000"/>
        </a:lnSpc>
        <a:spcBef>
          <a:spcPts val="500"/>
        </a:spcBef>
        <a:spcAft>
          <a:spcPts val="600"/>
        </a:spcAft>
        <a:buFont typeface="Arial"/>
        <a:buChar char="•"/>
        <a:defRPr sz="2000" kern="1200">
          <a:solidFill>
            <a:schemeClr val="tx1"/>
          </a:solidFill>
          <a:latin typeface="Century Gothic" charset="0"/>
          <a:ea typeface="Century Gothic" charset="0"/>
          <a:cs typeface="Century Gothic" charset="0"/>
        </a:defRPr>
      </a:lvl3pPr>
      <a:lvl4pPr marL="1600200" indent="-228600" algn="l" defTabSz="914400" rtl="0" eaLnBrk="1" latinLnBrk="0" hangingPunct="1">
        <a:lnSpc>
          <a:spcPct val="120000"/>
        </a:lnSpc>
        <a:spcBef>
          <a:spcPts val="500"/>
        </a:spcBef>
        <a:spcAft>
          <a:spcPts val="600"/>
        </a:spcAft>
        <a:buFont typeface="Arial"/>
        <a:buChar char="•"/>
        <a:defRPr sz="1800" kern="1200">
          <a:solidFill>
            <a:schemeClr val="tx1"/>
          </a:solidFill>
          <a:latin typeface="Century Gothic" charset="0"/>
          <a:ea typeface="Century Gothic" charset="0"/>
          <a:cs typeface="Century Gothic" charset="0"/>
        </a:defRPr>
      </a:lvl4pPr>
      <a:lvl5pPr marL="2057400" indent="-228600" algn="l" defTabSz="914400" rtl="0" eaLnBrk="1" latinLnBrk="0" hangingPunct="1">
        <a:lnSpc>
          <a:spcPct val="120000"/>
        </a:lnSpc>
        <a:spcBef>
          <a:spcPts val="500"/>
        </a:spcBef>
        <a:spcAft>
          <a:spcPts val="600"/>
        </a:spcAft>
        <a:buFont typeface="Arial"/>
        <a:buChar char="•"/>
        <a:defRPr sz="1800" kern="1200">
          <a:solidFill>
            <a:schemeClr val="tx1"/>
          </a:solidFill>
          <a:latin typeface="Century Gothic" charset="0"/>
          <a:ea typeface="Century Gothic" charset="0"/>
          <a:cs typeface="Century Gothic"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945157"/>
          </a:xfrm>
          <a:prstGeom prst="rect">
            <a:avLst/>
          </a:prstGeom>
          <a:solidFill>
            <a:srgbClr val="2C6A48"/>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276497" y="150920"/>
            <a:ext cx="11639006" cy="467882"/>
          </a:xfrm>
        </p:spPr>
        <p:txBody>
          <a:bodyPr>
            <a:noAutofit/>
          </a:bodyPr>
          <a:lstStyle/>
          <a:p>
            <a:r>
              <a:rPr lang="en-US" sz="2400" dirty="0">
                <a:solidFill>
                  <a:schemeClr val="accent6">
                    <a:lumMod val="20000"/>
                    <a:lumOff val="80000"/>
                  </a:schemeClr>
                </a:solidFill>
              </a:rPr>
              <a:t>Measuring Power System Resilience Based on Empirical </a:t>
            </a:r>
            <a:r>
              <a:rPr lang="en-US" sz="2400" dirty="0" smtClean="0">
                <a:solidFill>
                  <a:schemeClr val="accent6">
                    <a:lumMod val="20000"/>
                    <a:lumOff val="80000"/>
                  </a:schemeClr>
                </a:solidFill>
              </a:rPr>
              <a:t>Data</a:t>
            </a:r>
            <a:endParaRPr lang="en-US" sz="2400" dirty="0">
              <a:solidFill>
                <a:schemeClr val="accent6">
                  <a:lumMod val="20000"/>
                  <a:lumOff val="80000"/>
                </a:schemeClr>
              </a:solidFill>
            </a:endParaRPr>
          </a:p>
        </p:txBody>
      </p:sp>
      <p:sp>
        <p:nvSpPr>
          <p:cNvPr id="3" name="Subtitle 2"/>
          <p:cNvSpPr>
            <a:spLocks noGrp="1"/>
          </p:cNvSpPr>
          <p:nvPr>
            <p:ph type="subTitle" idx="1"/>
          </p:nvPr>
        </p:nvSpPr>
        <p:spPr>
          <a:xfrm>
            <a:off x="276497" y="618802"/>
            <a:ext cx="11639006" cy="326355"/>
          </a:xfrm>
        </p:spPr>
        <p:txBody>
          <a:bodyPr>
            <a:normAutofit/>
          </a:bodyPr>
          <a:lstStyle/>
          <a:p>
            <a:r>
              <a:rPr lang="en-US" sz="1200" dirty="0" smtClean="0">
                <a:solidFill>
                  <a:schemeClr val="bg1"/>
                </a:solidFill>
              </a:rPr>
              <a:t>Molly Rose Kelly-Gorham, Paul Hines, Ian </a:t>
            </a:r>
            <a:r>
              <a:rPr lang="en-US" sz="1200" dirty="0">
                <a:solidFill>
                  <a:schemeClr val="bg1"/>
                </a:solidFill>
              </a:rPr>
              <a:t>Dobson (</a:t>
            </a:r>
            <a:r>
              <a:rPr lang="en-US" sz="1200" dirty="0" smtClean="0">
                <a:solidFill>
                  <a:schemeClr val="bg1"/>
                </a:solidFill>
              </a:rPr>
              <a:t>ISU)</a:t>
            </a:r>
            <a:endParaRPr lang="en-US" sz="1200" dirty="0">
              <a:solidFill>
                <a:schemeClr val="bg1"/>
              </a:solidFill>
            </a:endParaRPr>
          </a:p>
        </p:txBody>
      </p:sp>
      <p:pic>
        <p:nvPicPr>
          <p:cNvPr id="7" name="Picture 6">
            <a:extLst>
              <a:ext uri="{FF2B5EF4-FFF2-40B4-BE49-F238E27FC236}">
                <a16:creationId xmlns:a16="http://schemas.microsoft.com/office/drawing/2014/main" id="{9BF1C900-17C6-8341-8482-D95895AECB5A}"/>
              </a:ext>
            </a:extLst>
          </p:cNvPr>
          <p:cNvPicPr>
            <a:picLocks noChangeAspect="1"/>
          </p:cNvPicPr>
          <p:nvPr/>
        </p:nvPicPr>
        <p:blipFill>
          <a:blip r:embed="rId3"/>
          <a:stretch>
            <a:fillRect/>
          </a:stretch>
        </p:blipFill>
        <p:spPr>
          <a:xfrm>
            <a:off x="9005903" y="4029587"/>
            <a:ext cx="2909600" cy="1667209"/>
          </a:xfrm>
          <a:prstGeom prst="rect">
            <a:avLst/>
          </a:prstGeom>
        </p:spPr>
      </p:pic>
      <p:sp>
        <p:nvSpPr>
          <p:cNvPr id="8" name="TextBox 7">
            <a:extLst>
              <a:ext uri="{FF2B5EF4-FFF2-40B4-BE49-F238E27FC236}">
                <a16:creationId xmlns:a16="http://schemas.microsoft.com/office/drawing/2014/main" id="{0BC4D14D-576D-444E-8190-05AC06EB3537}"/>
              </a:ext>
            </a:extLst>
          </p:cNvPr>
          <p:cNvSpPr txBox="1"/>
          <p:nvPr/>
        </p:nvSpPr>
        <p:spPr>
          <a:xfrm>
            <a:off x="1138505" y="922486"/>
            <a:ext cx="1135247" cy="369332"/>
          </a:xfrm>
          <a:prstGeom prst="rect">
            <a:avLst/>
          </a:prstGeom>
          <a:noFill/>
        </p:spPr>
        <p:txBody>
          <a:bodyPr wrap="none" rtlCol="0">
            <a:spAutoFit/>
          </a:bodyPr>
          <a:lstStyle/>
          <a:p>
            <a:r>
              <a:rPr lang="en-US" dirty="0" smtClean="0">
                <a:solidFill>
                  <a:schemeClr val="tx2"/>
                </a:solidFill>
                <a:latin typeface="Century Gothic" panose="020B0502020202020204" pitchFamily="34" charset="0"/>
              </a:rPr>
              <a:t>Abstract</a:t>
            </a:r>
            <a:endParaRPr lang="en-US" dirty="0">
              <a:solidFill>
                <a:schemeClr val="tx2"/>
              </a:solidFill>
              <a:latin typeface="Century Gothic" panose="020B0502020202020204" pitchFamily="34" charset="0"/>
            </a:endParaRPr>
          </a:p>
        </p:txBody>
      </p:sp>
      <p:sp>
        <p:nvSpPr>
          <p:cNvPr id="9" name="TextBox 8">
            <a:extLst>
              <a:ext uri="{FF2B5EF4-FFF2-40B4-BE49-F238E27FC236}">
                <a16:creationId xmlns:a16="http://schemas.microsoft.com/office/drawing/2014/main" id="{82A44190-2719-934B-8297-CE0A208F45FE}"/>
              </a:ext>
            </a:extLst>
          </p:cNvPr>
          <p:cNvSpPr txBox="1"/>
          <p:nvPr/>
        </p:nvSpPr>
        <p:spPr>
          <a:xfrm>
            <a:off x="250058" y="1266910"/>
            <a:ext cx="3053920" cy="1446550"/>
          </a:xfrm>
          <a:prstGeom prst="rect">
            <a:avLst/>
          </a:prstGeom>
          <a:noFill/>
        </p:spPr>
        <p:txBody>
          <a:bodyPr wrap="square" rtlCol="0">
            <a:spAutoFit/>
          </a:bodyPr>
          <a:lstStyle/>
          <a:p>
            <a:r>
              <a:rPr lang="en-US" sz="800" b="1" dirty="0">
                <a:latin typeface="Century Gothic" panose="020B0502020202020204" pitchFamily="34" charset="0"/>
              </a:rPr>
              <a:t>This </a:t>
            </a:r>
            <a:r>
              <a:rPr lang="en-US" sz="800" b="1" dirty="0" smtClean="0">
                <a:latin typeface="Century Gothic" panose="020B0502020202020204" pitchFamily="34" charset="0"/>
              </a:rPr>
              <a:t>work </a:t>
            </a:r>
            <a:r>
              <a:rPr lang="en-US" sz="800" b="1" dirty="0">
                <a:latin typeface="Century Gothic" panose="020B0502020202020204" pitchFamily="34" charset="0"/>
              </a:rPr>
              <a:t>provides a new integrated approach to quantify resilience in electric power transmission networks and demonstrates the approach by measuring the impact of potential improvements to a power system. A novel aspect is the use of empirical data to develop the probability distributions that drive the model. Research on power system resilience is motivated by climate change, which increases the severity of large storms, and concerns about potential attacks on the electricity infrastructure. A key first step is to quantify the overall resilience of a particular power system. </a:t>
            </a:r>
          </a:p>
        </p:txBody>
      </p:sp>
      <p:sp>
        <p:nvSpPr>
          <p:cNvPr id="10" name="TextBox 9">
            <a:extLst>
              <a:ext uri="{FF2B5EF4-FFF2-40B4-BE49-F238E27FC236}">
                <a16:creationId xmlns:a16="http://schemas.microsoft.com/office/drawing/2014/main" id="{38EBFFBF-3DC4-F548-8EE0-3B6961A7AFDE}"/>
              </a:ext>
            </a:extLst>
          </p:cNvPr>
          <p:cNvSpPr txBox="1"/>
          <p:nvPr/>
        </p:nvSpPr>
        <p:spPr>
          <a:xfrm>
            <a:off x="3845909" y="922486"/>
            <a:ext cx="4499950" cy="369332"/>
          </a:xfrm>
          <a:prstGeom prst="rect">
            <a:avLst/>
          </a:prstGeom>
          <a:noFill/>
        </p:spPr>
        <p:txBody>
          <a:bodyPr wrap="none" rtlCol="0">
            <a:spAutoFit/>
          </a:bodyPr>
          <a:lstStyle/>
          <a:p>
            <a:r>
              <a:rPr lang="en-US" dirty="0" smtClean="0">
                <a:solidFill>
                  <a:schemeClr val="tx2"/>
                </a:solidFill>
                <a:latin typeface="Century Gothic" panose="020B0502020202020204" pitchFamily="34" charset="0"/>
              </a:rPr>
              <a:t>Measuring Resilience of Power Systems</a:t>
            </a:r>
            <a:endParaRPr lang="en-US" dirty="0">
              <a:solidFill>
                <a:schemeClr val="tx2"/>
              </a:solidFill>
              <a:latin typeface="Century Gothic" panose="020B0502020202020204" pitchFamily="34" charset="0"/>
            </a:endParaRPr>
          </a:p>
        </p:txBody>
      </p:sp>
      <p:cxnSp>
        <p:nvCxnSpPr>
          <p:cNvPr id="12" name="Straight Connector 11">
            <a:extLst>
              <a:ext uri="{FF2B5EF4-FFF2-40B4-BE49-F238E27FC236}">
                <a16:creationId xmlns:a16="http://schemas.microsoft.com/office/drawing/2014/main" id="{EF367D6A-1AD0-324E-9F5E-81BCC9BD644D}"/>
              </a:ext>
            </a:extLst>
          </p:cNvPr>
          <p:cNvCxnSpPr/>
          <p:nvPr/>
        </p:nvCxnSpPr>
        <p:spPr>
          <a:xfrm>
            <a:off x="0" y="948842"/>
            <a:ext cx="12192000" cy="0"/>
          </a:xfrm>
          <a:prstGeom prst="line">
            <a:avLst/>
          </a:prstGeom>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EA04AA34-C300-244C-BBFE-1C9D5DF16E1D}"/>
              </a:ext>
            </a:extLst>
          </p:cNvPr>
          <p:cNvSpPr txBox="1"/>
          <p:nvPr/>
        </p:nvSpPr>
        <p:spPr>
          <a:xfrm>
            <a:off x="9767177" y="3562375"/>
            <a:ext cx="1497526" cy="369332"/>
          </a:xfrm>
          <a:prstGeom prst="rect">
            <a:avLst/>
          </a:prstGeom>
          <a:noFill/>
        </p:spPr>
        <p:txBody>
          <a:bodyPr wrap="none" rtlCol="0">
            <a:spAutoFit/>
          </a:bodyPr>
          <a:lstStyle/>
          <a:p>
            <a:r>
              <a:rPr lang="en-US" dirty="0" smtClean="0">
                <a:solidFill>
                  <a:schemeClr val="tx2"/>
                </a:solidFill>
                <a:latin typeface="Century Gothic" panose="020B0502020202020204" pitchFamily="34" charset="0"/>
              </a:rPr>
              <a:t>Future Work</a:t>
            </a:r>
          </a:p>
        </p:txBody>
      </p:sp>
      <p:sp>
        <p:nvSpPr>
          <p:cNvPr id="23" name="TextBox 22">
            <a:extLst>
              <a:ext uri="{FF2B5EF4-FFF2-40B4-BE49-F238E27FC236}">
                <a16:creationId xmlns:a16="http://schemas.microsoft.com/office/drawing/2014/main" id="{65BAB62F-24B5-B442-87D6-F989936C4275}"/>
              </a:ext>
            </a:extLst>
          </p:cNvPr>
          <p:cNvSpPr txBox="1"/>
          <p:nvPr/>
        </p:nvSpPr>
        <p:spPr>
          <a:xfrm>
            <a:off x="9005903" y="5704662"/>
            <a:ext cx="3318998" cy="553998"/>
          </a:xfrm>
          <a:prstGeom prst="rect">
            <a:avLst/>
          </a:prstGeom>
          <a:noFill/>
        </p:spPr>
        <p:txBody>
          <a:bodyPr wrap="square" rtlCol="0">
            <a:spAutoFit/>
          </a:bodyPr>
          <a:lstStyle/>
          <a:p>
            <a:pPr marL="171450" indent="-171450">
              <a:buFont typeface="Arial" panose="020B0604020202020204" pitchFamily="34" charset="0"/>
              <a:buChar char="•"/>
            </a:pPr>
            <a:r>
              <a:rPr lang="en-US" sz="1000" dirty="0">
                <a:latin typeface="Century Gothic" panose="020B0502020202020204" pitchFamily="34" charset="0"/>
              </a:rPr>
              <a:t>Coupling power system, natural gas and communication system models</a:t>
            </a:r>
          </a:p>
          <a:p>
            <a:pPr marL="171450" indent="-171450">
              <a:buFont typeface="Arial" panose="020B0604020202020204" pitchFamily="34" charset="0"/>
              <a:buChar char="•"/>
            </a:pPr>
            <a:endParaRPr lang="en-US" sz="1000" dirty="0">
              <a:latin typeface="Century Gothic" panose="020B0502020202020204" pitchFamily="34" charset="0"/>
            </a:endParaRPr>
          </a:p>
        </p:txBody>
      </p:sp>
      <p:sp>
        <p:nvSpPr>
          <p:cNvPr id="29" name="TextBox 28">
            <a:extLst>
              <a:ext uri="{FF2B5EF4-FFF2-40B4-BE49-F238E27FC236}">
                <a16:creationId xmlns:a16="http://schemas.microsoft.com/office/drawing/2014/main" id="{EECDFDEC-54FD-114A-9344-4B506442D9FD}"/>
              </a:ext>
            </a:extLst>
          </p:cNvPr>
          <p:cNvSpPr txBox="1"/>
          <p:nvPr/>
        </p:nvSpPr>
        <p:spPr>
          <a:xfrm>
            <a:off x="9421356" y="891932"/>
            <a:ext cx="2186817" cy="369332"/>
          </a:xfrm>
          <a:prstGeom prst="rect">
            <a:avLst/>
          </a:prstGeom>
          <a:noFill/>
        </p:spPr>
        <p:txBody>
          <a:bodyPr wrap="none" rtlCol="0">
            <a:spAutoFit/>
          </a:bodyPr>
          <a:lstStyle/>
          <a:p>
            <a:r>
              <a:rPr lang="en-US" dirty="0" smtClean="0">
                <a:solidFill>
                  <a:schemeClr val="tx2"/>
                </a:solidFill>
                <a:latin typeface="Century Gothic" panose="020B0502020202020204" pitchFamily="34" charset="0"/>
              </a:rPr>
              <a:t>Preliminary Results</a:t>
            </a:r>
            <a:endParaRPr lang="en-US" dirty="0">
              <a:solidFill>
                <a:schemeClr val="tx2"/>
              </a:solidFill>
              <a:latin typeface="Century Gothic" panose="020B0502020202020204" pitchFamily="34" charset="0"/>
            </a:endParaRPr>
          </a:p>
        </p:txBody>
      </p:sp>
      <p:sp>
        <p:nvSpPr>
          <p:cNvPr id="27" name="TextBox 26">
            <a:extLst>
              <a:ext uri="{FF2B5EF4-FFF2-40B4-BE49-F238E27FC236}">
                <a16:creationId xmlns:a16="http://schemas.microsoft.com/office/drawing/2014/main" id="{0BC4D14D-576D-444E-8190-05AC06EB3537}"/>
              </a:ext>
            </a:extLst>
          </p:cNvPr>
          <p:cNvSpPr txBox="1"/>
          <p:nvPr/>
        </p:nvSpPr>
        <p:spPr>
          <a:xfrm>
            <a:off x="999400" y="4327958"/>
            <a:ext cx="1555234" cy="369332"/>
          </a:xfrm>
          <a:prstGeom prst="rect">
            <a:avLst/>
          </a:prstGeom>
          <a:noFill/>
        </p:spPr>
        <p:txBody>
          <a:bodyPr wrap="none" rtlCol="0">
            <a:spAutoFit/>
          </a:bodyPr>
          <a:lstStyle/>
          <a:p>
            <a:r>
              <a:rPr lang="en-US" dirty="0" smtClean="0">
                <a:solidFill>
                  <a:schemeClr val="tx2"/>
                </a:solidFill>
                <a:latin typeface="Century Gothic" panose="020B0502020202020204" pitchFamily="34" charset="0"/>
              </a:rPr>
              <a:t>Background</a:t>
            </a:r>
            <a:endParaRPr lang="en-US" dirty="0">
              <a:solidFill>
                <a:schemeClr val="tx2"/>
              </a:solidFill>
              <a:latin typeface="Century Gothic" panose="020B0502020202020204" pitchFamily="34" charset="0"/>
            </a:endParaRPr>
          </a:p>
        </p:txBody>
      </p:sp>
      <p:sp>
        <p:nvSpPr>
          <p:cNvPr id="32" name="TextBox 31">
            <a:extLst>
              <a:ext uri="{FF2B5EF4-FFF2-40B4-BE49-F238E27FC236}">
                <a16:creationId xmlns:a16="http://schemas.microsoft.com/office/drawing/2014/main" id="{82A44190-2719-934B-8297-CE0A208F45FE}"/>
              </a:ext>
            </a:extLst>
          </p:cNvPr>
          <p:cNvSpPr txBox="1"/>
          <p:nvPr/>
        </p:nvSpPr>
        <p:spPr>
          <a:xfrm>
            <a:off x="278332" y="4631965"/>
            <a:ext cx="3053920" cy="1569660"/>
          </a:xfrm>
          <a:prstGeom prst="rect">
            <a:avLst/>
          </a:prstGeom>
          <a:noFill/>
        </p:spPr>
        <p:txBody>
          <a:bodyPr wrap="square" rtlCol="0">
            <a:spAutoFit/>
          </a:bodyPr>
          <a:lstStyle/>
          <a:p>
            <a:r>
              <a:rPr lang="en-US" sz="800" dirty="0">
                <a:latin typeface="Century Gothic" panose="020B0502020202020204" pitchFamily="34" charset="0"/>
              </a:rPr>
              <a:t>There is a broad existing literature which focuses on each individual stage of the resilience problem, such as component reliability, or cascading failures, or restoration,  but there is not much previous work that analyzes all the stages of resilience together to quantify the overall resilience. </a:t>
            </a:r>
            <a:r>
              <a:rPr lang="en-US" sz="800" dirty="0" smtClean="0">
                <a:latin typeface="Century Gothic" panose="020B0502020202020204" pitchFamily="34" charset="0"/>
              </a:rPr>
              <a:t>Some comprehensive </a:t>
            </a:r>
            <a:r>
              <a:rPr lang="en-US" sz="800" dirty="0">
                <a:latin typeface="Century Gothic" panose="020B0502020202020204" pitchFamily="34" charset="0"/>
              </a:rPr>
              <a:t>efforts have produced frameworks and metrics to measure resilience </a:t>
            </a:r>
            <a:r>
              <a:rPr lang="en-US" sz="800" dirty="0" smtClean="0">
                <a:latin typeface="Century Gothic" panose="020B0502020202020204" pitchFamily="34" charset="0"/>
              </a:rPr>
              <a:t>[1,2] and </a:t>
            </a:r>
            <a:r>
              <a:rPr lang="en-US" sz="800" dirty="0">
                <a:latin typeface="Century Gothic" panose="020B0502020202020204" pitchFamily="34" charset="0"/>
              </a:rPr>
              <a:t>have estimated  system resilience to certain hazards by applying a good measure of component outages into a resilience </a:t>
            </a:r>
            <a:r>
              <a:rPr lang="en-US" sz="800" dirty="0" smtClean="0">
                <a:latin typeface="Century Gothic" panose="020B0502020202020204" pitchFamily="34" charset="0"/>
              </a:rPr>
              <a:t>framework [3</a:t>
            </a:r>
            <a:r>
              <a:rPr lang="en-US" sz="800" dirty="0">
                <a:latin typeface="Century Gothic" panose="020B0502020202020204" pitchFamily="34" charset="0"/>
              </a:rPr>
              <a:t>] \cite{</a:t>
            </a:r>
            <a:r>
              <a:rPr lang="en-US" sz="800" dirty="0" err="1">
                <a:latin typeface="Century Gothic" panose="020B0502020202020204" pitchFamily="34" charset="0"/>
              </a:rPr>
              <a:t>Bruneau:Resilience-earthquake,Panteli:MetricsResilience</a:t>
            </a:r>
            <a:r>
              <a:rPr lang="en-US" sz="800" dirty="0">
                <a:latin typeface="Century Gothic" panose="020B0502020202020204" pitchFamily="34" charset="0"/>
              </a:rPr>
              <a:t>}, \</a:t>
            </a:r>
            <a:r>
              <a:rPr lang="en-US" sz="800" dirty="0">
                <a:latin typeface="Century Gothic" panose="020B0502020202020204" pitchFamily="34" charset="0"/>
              </a:rPr>
              <a:t>cite{</a:t>
            </a:r>
            <a:r>
              <a:rPr lang="en-US" sz="800" dirty="0" err="1">
                <a:latin typeface="Century Gothic" panose="020B0502020202020204" pitchFamily="34" charset="0"/>
              </a:rPr>
              <a:t>Panteli:Fragil-Prob-Adapt</a:t>
            </a:r>
            <a:r>
              <a:rPr lang="en-US" sz="800" dirty="0">
                <a:latin typeface="Century Gothic" panose="020B0502020202020204" pitchFamily="34" charset="0"/>
              </a:rPr>
              <a:t>}.</a:t>
            </a:r>
          </a:p>
        </p:txBody>
      </p:sp>
      <p:pic>
        <p:nvPicPr>
          <p:cNvPr id="24" name="Picture 2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18322" y="1212212"/>
            <a:ext cx="2913546" cy="2185160"/>
          </a:xfrm>
          <a:prstGeom prst="rect">
            <a:avLst/>
          </a:prstGeom>
        </p:spPr>
      </p:pic>
      <p:sp>
        <p:nvSpPr>
          <p:cNvPr id="34" name="TextBox 33">
            <a:extLst>
              <a:ext uri="{FF2B5EF4-FFF2-40B4-BE49-F238E27FC236}">
                <a16:creationId xmlns:a16="http://schemas.microsoft.com/office/drawing/2014/main" id="{65BAB62F-24B5-B442-87D6-F989936C4275}"/>
              </a:ext>
            </a:extLst>
          </p:cNvPr>
          <p:cNvSpPr txBox="1"/>
          <p:nvPr/>
        </p:nvSpPr>
        <p:spPr>
          <a:xfrm>
            <a:off x="3391087" y="4301924"/>
            <a:ext cx="1897531" cy="1384995"/>
          </a:xfrm>
          <a:prstGeom prst="rect">
            <a:avLst/>
          </a:prstGeom>
          <a:noFill/>
        </p:spPr>
        <p:txBody>
          <a:bodyPr wrap="square" rtlCol="0">
            <a:spAutoFit/>
          </a:bodyPr>
          <a:lstStyle/>
          <a:p>
            <a:pPr marL="171450" indent="-171450">
              <a:buFont typeface="Arial" panose="020B0604020202020204" pitchFamily="34" charset="0"/>
              <a:buChar char="•"/>
            </a:pPr>
            <a:r>
              <a:rPr lang="en-US" sz="1400" dirty="0">
                <a:latin typeface="Century Gothic" panose="020B0502020202020204" pitchFamily="34" charset="0"/>
              </a:rPr>
              <a:t> </a:t>
            </a:r>
            <a:r>
              <a:rPr lang="en-US" sz="1400" dirty="0" smtClean="0">
                <a:latin typeface="Century Gothic" panose="020B0502020202020204" pitchFamily="34" charset="0"/>
              </a:rPr>
              <a:t>Initiate outages</a:t>
            </a:r>
          </a:p>
          <a:p>
            <a:pPr marL="171450" indent="-171450">
              <a:buFont typeface="Arial" panose="020B0604020202020204" pitchFamily="34" charset="0"/>
              <a:buChar char="•"/>
            </a:pPr>
            <a:r>
              <a:rPr lang="en-US" sz="1400" dirty="0" smtClean="0">
                <a:latin typeface="Century Gothic" panose="020B0502020202020204" pitchFamily="34" charset="0"/>
              </a:rPr>
              <a:t>Outages-&gt; </a:t>
            </a:r>
            <a:r>
              <a:rPr lang="en-US" sz="1400" dirty="0">
                <a:latin typeface="Century Gothic" panose="020B0502020202020204" pitchFamily="34" charset="0"/>
              </a:rPr>
              <a:t>Initial lost load, </a:t>
            </a:r>
            <a:r>
              <a:rPr lang="en-US" sz="1400" dirty="0" smtClean="0">
                <a:latin typeface="Century Gothic" panose="020B0502020202020204" pitchFamily="34" charset="0"/>
              </a:rPr>
              <a:t>LSOPF</a:t>
            </a:r>
          </a:p>
          <a:p>
            <a:pPr marL="171450" indent="-171450">
              <a:buFont typeface="Arial" panose="020B0604020202020204" pitchFamily="34" charset="0"/>
              <a:buChar char="•"/>
            </a:pPr>
            <a:r>
              <a:rPr lang="en-US" sz="1400" dirty="0" smtClean="0">
                <a:latin typeface="Century Gothic" panose="020B0502020202020204" pitchFamily="34" charset="0"/>
              </a:rPr>
              <a:t>Restoration</a:t>
            </a:r>
            <a:r>
              <a:rPr lang="en-US" sz="1400" dirty="0">
                <a:latin typeface="Century Gothic" panose="020B0502020202020204" pitchFamily="34" charset="0"/>
              </a:rPr>
              <a:t>, </a:t>
            </a:r>
            <a:r>
              <a:rPr lang="en-US" sz="1400" dirty="0" smtClean="0">
                <a:latin typeface="Century Gothic" panose="020B0502020202020204" pitchFamily="34" charset="0"/>
              </a:rPr>
              <a:t>LROPF</a:t>
            </a:r>
          </a:p>
          <a:p>
            <a:pPr marL="171450" indent="-171450">
              <a:buFont typeface="Arial" panose="020B0604020202020204" pitchFamily="34" charset="0"/>
              <a:buChar char="•"/>
            </a:pPr>
            <a:r>
              <a:rPr lang="en-US" sz="1400" dirty="0" smtClean="0">
                <a:latin typeface="Century Gothic" panose="020B0502020202020204" pitchFamily="34" charset="0"/>
              </a:rPr>
              <a:t>Resilience metrics</a:t>
            </a:r>
            <a:endParaRPr lang="en-US" sz="1400" dirty="0">
              <a:latin typeface="Century Gothic" panose="020B0502020202020204" pitchFamily="34" charset="0"/>
            </a:endParaRPr>
          </a:p>
        </p:txBody>
      </p:sp>
      <p:sp>
        <p:nvSpPr>
          <p:cNvPr id="35" name="TextBox 34">
            <a:extLst>
              <a:ext uri="{FF2B5EF4-FFF2-40B4-BE49-F238E27FC236}">
                <a16:creationId xmlns:a16="http://schemas.microsoft.com/office/drawing/2014/main" id="{0BC4D14D-576D-444E-8190-05AC06EB3537}"/>
              </a:ext>
            </a:extLst>
          </p:cNvPr>
          <p:cNvSpPr txBox="1"/>
          <p:nvPr/>
        </p:nvSpPr>
        <p:spPr>
          <a:xfrm>
            <a:off x="3434326" y="3582038"/>
            <a:ext cx="1483867" cy="584775"/>
          </a:xfrm>
          <a:prstGeom prst="rect">
            <a:avLst/>
          </a:prstGeom>
          <a:noFill/>
        </p:spPr>
        <p:txBody>
          <a:bodyPr wrap="square" rtlCol="0">
            <a:spAutoFit/>
          </a:bodyPr>
          <a:lstStyle/>
          <a:p>
            <a:r>
              <a:rPr lang="en-US" sz="1600" dirty="0" smtClean="0">
                <a:solidFill>
                  <a:schemeClr val="tx2"/>
                </a:solidFill>
                <a:latin typeface="Century Gothic" panose="020B0502020202020204" pitchFamily="34" charset="0"/>
              </a:rPr>
              <a:t>Empirically Based Model</a:t>
            </a:r>
            <a:endParaRPr lang="en-US" sz="1600" dirty="0">
              <a:solidFill>
                <a:schemeClr val="tx2"/>
              </a:solidFill>
              <a:latin typeface="Century Gothic" panose="020B0502020202020204" pitchFamily="34" charset="0"/>
            </a:endParaRPr>
          </a:p>
        </p:txBody>
      </p:sp>
      <p:pic>
        <p:nvPicPr>
          <p:cNvPr id="36" name="Picture 3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728583" y="4263861"/>
            <a:ext cx="3182550" cy="2121700"/>
          </a:xfrm>
          <a:prstGeom prst="rect">
            <a:avLst/>
          </a:prstGeom>
        </p:spPr>
      </p:pic>
      <p:sp>
        <p:nvSpPr>
          <p:cNvPr id="20" name="TextBox 19">
            <a:extLst>
              <a:ext uri="{FF2B5EF4-FFF2-40B4-BE49-F238E27FC236}">
                <a16:creationId xmlns:a16="http://schemas.microsoft.com/office/drawing/2014/main" id="{0BC4D14D-576D-444E-8190-05AC06EB3537}"/>
              </a:ext>
            </a:extLst>
          </p:cNvPr>
          <p:cNvSpPr txBox="1"/>
          <p:nvPr/>
        </p:nvSpPr>
        <p:spPr>
          <a:xfrm>
            <a:off x="1129243" y="2751909"/>
            <a:ext cx="1295547" cy="369332"/>
          </a:xfrm>
          <a:prstGeom prst="rect">
            <a:avLst/>
          </a:prstGeom>
          <a:noFill/>
        </p:spPr>
        <p:txBody>
          <a:bodyPr wrap="none" rtlCol="0">
            <a:spAutoFit/>
          </a:bodyPr>
          <a:lstStyle/>
          <a:p>
            <a:r>
              <a:rPr lang="en-US" dirty="0" smtClean="0">
                <a:solidFill>
                  <a:schemeClr val="tx2"/>
                </a:solidFill>
                <a:latin typeface="Century Gothic" panose="020B0502020202020204" pitchFamily="34" charset="0"/>
              </a:rPr>
              <a:t>Resilience</a:t>
            </a:r>
            <a:endParaRPr lang="en-US" dirty="0">
              <a:solidFill>
                <a:schemeClr val="tx2"/>
              </a:solidFill>
              <a:latin typeface="Century Gothic" panose="020B0502020202020204" pitchFamily="34" charset="0"/>
            </a:endParaRPr>
          </a:p>
        </p:txBody>
      </p:sp>
      <p:grpSp>
        <p:nvGrpSpPr>
          <p:cNvPr id="41" name="Group 40"/>
          <p:cNvGrpSpPr/>
          <p:nvPr/>
        </p:nvGrpSpPr>
        <p:grpSpPr>
          <a:xfrm>
            <a:off x="5657783" y="1387703"/>
            <a:ext cx="3324150" cy="1204964"/>
            <a:chOff x="2637905" y="1645920"/>
            <a:chExt cx="5841077" cy="2956560"/>
          </a:xfrm>
        </p:grpSpPr>
        <p:sp>
          <p:nvSpPr>
            <p:cNvPr id="42" name="Oval 41"/>
            <p:cNvSpPr/>
            <p:nvPr/>
          </p:nvSpPr>
          <p:spPr>
            <a:xfrm>
              <a:off x="4782589" y="1645920"/>
              <a:ext cx="1637607" cy="897775"/>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Event</a:t>
              </a:r>
              <a:endParaRPr lang="en-US" sz="1100" dirty="0"/>
            </a:p>
          </p:txBody>
        </p:sp>
        <p:sp>
          <p:nvSpPr>
            <p:cNvPr id="43" name="Oval 42"/>
            <p:cNvSpPr/>
            <p:nvPr/>
          </p:nvSpPr>
          <p:spPr>
            <a:xfrm>
              <a:off x="2637905" y="2671156"/>
              <a:ext cx="1637607" cy="89777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Restore</a:t>
              </a:r>
              <a:endParaRPr lang="en-US" sz="1100" dirty="0"/>
            </a:p>
          </p:txBody>
        </p:sp>
        <p:sp>
          <p:nvSpPr>
            <p:cNvPr id="44" name="Oval 43"/>
            <p:cNvSpPr/>
            <p:nvPr/>
          </p:nvSpPr>
          <p:spPr>
            <a:xfrm>
              <a:off x="4782588" y="3704705"/>
              <a:ext cx="1637607" cy="897775"/>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Cascade</a:t>
              </a:r>
              <a:endParaRPr lang="en-US" sz="1100" dirty="0"/>
            </a:p>
          </p:txBody>
        </p:sp>
        <p:sp>
          <p:nvSpPr>
            <p:cNvPr id="45" name="Oval 44"/>
            <p:cNvSpPr/>
            <p:nvPr/>
          </p:nvSpPr>
          <p:spPr>
            <a:xfrm>
              <a:off x="6841375" y="2671156"/>
              <a:ext cx="1637607" cy="897775"/>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Initial Outages</a:t>
              </a:r>
              <a:endParaRPr lang="en-US" sz="1100" dirty="0"/>
            </a:p>
          </p:txBody>
        </p:sp>
        <p:cxnSp>
          <p:nvCxnSpPr>
            <p:cNvPr id="46" name="Curved Connector 45"/>
            <p:cNvCxnSpPr>
              <a:stCxn id="42" idx="6"/>
              <a:endCxn id="45" idx="0"/>
            </p:cNvCxnSpPr>
            <p:nvPr/>
          </p:nvCxnSpPr>
          <p:spPr>
            <a:xfrm>
              <a:off x="6420196" y="2094808"/>
              <a:ext cx="1239983" cy="576348"/>
            </a:xfrm>
            <a:prstGeom prst="curvedConnector2">
              <a:avLst/>
            </a:prstGeom>
            <a:ln>
              <a:tailEnd type="triangle"/>
            </a:ln>
          </p:spPr>
          <p:style>
            <a:lnRef idx="3">
              <a:schemeClr val="dk1"/>
            </a:lnRef>
            <a:fillRef idx="0">
              <a:schemeClr val="dk1"/>
            </a:fillRef>
            <a:effectRef idx="2">
              <a:schemeClr val="dk1"/>
            </a:effectRef>
            <a:fontRef idx="minor">
              <a:schemeClr val="tx1"/>
            </a:fontRef>
          </p:style>
        </p:cxnSp>
        <p:cxnSp>
          <p:nvCxnSpPr>
            <p:cNvPr id="47" name="Curved Connector 46"/>
            <p:cNvCxnSpPr>
              <a:stCxn id="45" idx="4"/>
              <a:endCxn id="44" idx="6"/>
            </p:cNvCxnSpPr>
            <p:nvPr/>
          </p:nvCxnSpPr>
          <p:spPr>
            <a:xfrm rot="5400000">
              <a:off x="6747856" y="3241270"/>
              <a:ext cx="584662" cy="1239984"/>
            </a:xfrm>
            <a:prstGeom prst="curvedConnector2">
              <a:avLst/>
            </a:prstGeom>
            <a:ln>
              <a:tailEnd type="triangle"/>
            </a:ln>
          </p:spPr>
          <p:style>
            <a:lnRef idx="3">
              <a:schemeClr val="dk1"/>
            </a:lnRef>
            <a:fillRef idx="0">
              <a:schemeClr val="dk1"/>
            </a:fillRef>
            <a:effectRef idx="2">
              <a:schemeClr val="dk1"/>
            </a:effectRef>
            <a:fontRef idx="minor">
              <a:schemeClr val="tx1"/>
            </a:fontRef>
          </p:style>
        </p:cxnSp>
        <p:cxnSp>
          <p:nvCxnSpPr>
            <p:cNvPr id="48" name="Curved Connector 47"/>
            <p:cNvCxnSpPr>
              <a:stCxn id="44" idx="2"/>
              <a:endCxn id="43" idx="4"/>
            </p:cNvCxnSpPr>
            <p:nvPr/>
          </p:nvCxnSpPr>
          <p:spPr>
            <a:xfrm rot="10800000">
              <a:off x="3456710" y="3568931"/>
              <a:ext cx="1325879" cy="584662"/>
            </a:xfrm>
            <a:prstGeom prst="curvedConnector2">
              <a:avLst/>
            </a:prstGeom>
            <a:ln>
              <a:tailEnd type="triangle"/>
            </a:ln>
          </p:spPr>
          <p:style>
            <a:lnRef idx="3">
              <a:schemeClr val="dk1"/>
            </a:lnRef>
            <a:fillRef idx="0">
              <a:schemeClr val="dk1"/>
            </a:fillRef>
            <a:effectRef idx="2">
              <a:schemeClr val="dk1"/>
            </a:effectRef>
            <a:fontRef idx="minor">
              <a:schemeClr val="tx1"/>
            </a:fontRef>
          </p:style>
        </p:cxnSp>
        <p:cxnSp>
          <p:nvCxnSpPr>
            <p:cNvPr id="49" name="Curved Connector 48"/>
            <p:cNvCxnSpPr>
              <a:stCxn id="43" idx="0"/>
              <a:endCxn id="42" idx="2"/>
            </p:cNvCxnSpPr>
            <p:nvPr/>
          </p:nvCxnSpPr>
          <p:spPr>
            <a:xfrm rot="5400000" flipH="1" flipV="1">
              <a:off x="3831475" y="1720042"/>
              <a:ext cx="576348" cy="1325880"/>
            </a:xfrm>
            <a:prstGeom prst="curvedConnector2">
              <a:avLst/>
            </a:prstGeom>
            <a:ln>
              <a:tailEnd type="triangle"/>
            </a:ln>
          </p:spPr>
          <p:style>
            <a:lnRef idx="3">
              <a:schemeClr val="dk1"/>
            </a:lnRef>
            <a:fillRef idx="0">
              <a:schemeClr val="dk1"/>
            </a:fillRef>
            <a:effectRef idx="2">
              <a:schemeClr val="dk1"/>
            </a:effectRef>
            <a:fontRef idx="minor">
              <a:schemeClr val="tx1"/>
            </a:fontRef>
          </p:style>
        </p:cxnSp>
      </p:grpSp>
      <p:sp>
        <p:nvSpPr>
          <p:cNvPr id="6" name="TextBox 5"/>
          <p:cNvSpPr txBox="1"/>
          <p:nvPr/>
        </p:nvSpPr>
        <p:spPr>
          <a:xfrm>
            <a:off x="1180848" y="3167698"/>
            <a:ext cx="1951560" cy="1077218"/>
          </a:xfrm>
          <a:prstGeom prst="rect">
            <a:avLst/>
          </a:prstGeom>
          <a:noFill/>
        </p:spPr>
        <p:txBody>
          <a:bodyPr wrap="none" rtlCol="0">
            <a:spAutoFit/>
          </a:bodyPr>
          <a:lstStyle/>
          <a:p>
            <a:pPr marL="285750" indent="-285750">
              <a:buFont typeface="Arial" panose="020B0604020202020204" pitchFamily="34" charset="0"/>
              <a:buChar char="•"/>
            </a:pPr>
            <a:r>
              <a:rPr lang="en-US" sz="1600" dirty="0" smtClean="0"/>
              <a:t>Robustness</a:t>
            </a:r>
          </a:p>
          <a:p>
            <a:pPr marL="285750" indent="-285750">
              <a:buFont typeface="Arial" panose="020B0604020202020204" pitchFamily="34" charset="0"/>
              <a:buChar char="•"/>
            </a:pPr>
            <a:r>
              <a:rPr lang="en-US" sz="1600" dirty="0"/>
              <a:t>Rapid </a:t>
            </a:r>
            <a:r>
              <a:rPr lang="en-US" sz="1600" dirty="0" smtClean="0"/>
              <a:t>Restoration</a:t>
            </a:r>
          </a:p>
          <a:p>
            <a:pPr marL="285750" indent="-285750">
              <a:buFont typeface="Arial" panose="020B0604020202020204" pitchFamily="34" charset="0"/>
              <a:buChar char="•"/>
            </a:pPr>
            <a:r>
              <a:rPr lang="en-US" sz="1600" dirty="0" smtClean="0"/>
              <a:t>Redundancy</a:t>
            </a:r>
          </a:p>
          <a:p>
            <a:pPr marL="285750" indent="-285750">
              <a:buFont typeface="Arial" panose="020B0604020202020204" pitchFamily="34" charset="0"/>
              <a:buChar char="•"/>
            </a:pPr>
            <a:r>
              <a:rPr lang="en-US" sz="1600" dirty="0" smtClean="0"/>
              <a:t>Resourcefulness</a:t>
            </a:r>
          </a:p>
        </p:txBody>
      </p:sp>
      <p:sp>
        <p:nvSpPr>
          <p:cNvPr id="11" name="Left Brace 10"/>
          <p:cNvSpPr/>
          <p:nvPr/>
        </p:nvSpPr>
        <p:spPr>
          <a:xfrm>
            <a:off x="1004726" y="3168078"/>
            <a:ext cx="192698" cy="503242"/>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0" name="Left Brace 49"/>
          <p:cNvSpPr/>
          <p:nvPr/>
        </p:nvSpPr>
        <p:spPr>
          <a:xfrm>
            <a:off x="1004726" y="3693344"/>
            <a:ext cx="192698" cy="503242"/>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 name="TextBox 13"/>
          <p:cNvSpPr txBox="1"/>
          <p:nvPr/>
        </p:nvSpPr>
        <p:spPr>
          <a:xfrm>
            <a:off x="219673" y="3254598"/>
            <a:ext cx="829907" cy="307777"/>
          </a:xfrm>
          <a:prstGeom prst="rect">
            <a:avLst/>
          </a:prstGeom>
          <a:noFill/>
        </p:spPr>
        <p:txBody>
          <a:bodyPr wrap="none" rtlCol="0">
            <a:spAutoFit/>
          </a:bodyPr>
          <a:lstStyle/>
          <a:p>
            <a:r>
              <a:rPr lang="en-US" sz="1400" dirty="0" smtClean="0"/>
              <a:t>Measure</a:t>
            </a:r>
            <a:endParaRPr lang="en-US" sz="1400" dirty="0"/>
          </a:p>
        </p:txBody>
      </p:sp>
      <p:sp>
        <p:nvSpPr>
          <p:cNvPr id="51" name="TextBox 50"/>
          <p:cNvSpPr txBox="1"/>
          <p:nvPr/>
        </p:nvSpPr>
        <p:spPr>
          <a:xfrm>
            <a:off x="273182" y="3770283"/>
            <a:ext cx="722890" cy="307777"/>
          </a:xfrm>
          <a:prstGeom prst="rect">
            <a:avLst/>
          </a:prstGeom>
          <a:noFill/>
        </p:spPr>
        <p:txBody>
          <a:bodyPr wrap="none" rtlCol="0">
            <a:spAutoFit/>
          </a:bodyPr>
          <a:lstStyle/>
          <a:p>
            <a:r>
              <a:rPr lang="en-US" sz="1400" dirty="0" smtClean="0"/>
              <a:t>Update</a:t>
            </a:r>
            <a:endParaRPr lang="en-US" sz="1400" dirty="0"/>
          </a:p>
        </p:txBody>
      </p:sp>
      <p:sp>
        <p:nvSpPr>
          <p:cNvPr id="16" name="TextBox 15"/>
          <p:cNvSpPr txBox="1"/>
          <p:nvPr/>
        </p:nvSpPr>
        <p:spPr>
          <a:xfrm>
            <a:off x="3511969" y="1294260"/>
            <a:ext cx="2026298" cy="2031325"/>
          </a:xfrm>
          <a:prstGeom prst="rect">
            <a:avLst/>
          </a:prstGeom>
          <a:solidFill>
            <a:schemeClr val="accent1">
              <a:lumMod val="20000"/>
              <a:lumOff val="80000"/>
            </a:schemeClr>
          </a:solidFill>
        </p:spPr>
        <p:txBody>
          <a:bodyPr wrap="square" rtlCol="0">
            <a:spAutoFit/>
          </a:bodyPr>
          <a:lstStyle/>
          <a:p>
            <a:r>
              <a:rPr lang="en-US" dirty="0" smtClean="0"/>
              <a:t>A measure of the resilience of a power system to a single event is to integrate the unserved demand over time.</a:t>
            </a:r>
            <a:endParaRPr lang="en-US" dirty="0"/>
          </a:p>
        </p:txBody>
      </p:sp>
    </p:spTree>
    <p:extLst>
      <p:ext uri="{BB962C8B-B14F-4D97-AF65-F5344CB8AC3E}">
        <p14:creationId xmlns:p14="http://schemas.microsoft.com/office/powerpoint/2010/main" val="313125823"/>
      </p:ext>
    </p:extLst>
  </p:cSld>
  <p:clrMapOvr>
    <a:masterClrMapping/>
  </p:clrMapOvr>
</p:sld>
</file>

<file path=ppt/theme/theme1.xml><?xml version="1.0" encoding="utf-8"?>
<a:theme xmlns:a="http://schemas.openxmlformats.org/drawingml/2006/main" name="Office Theme">
  <a:themeElements>
    <a:clrScheme name="UVM">
      <a:dk1>
        <a:srgbClr val="000000"/>
      </a:dk1>
      <a:lt1>
        <a:srgbClr val="FFFFFF"/>
      </a:lt1>
      <a:dk2>
        <a:srgbClr val="00765E"/>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4738</TotalTime>
  <Words>283</Words>
  <Application>Microsoft Office PowerPoint</Application>
  <PresentationFormat>Widescreen</PresentationFormat>
  <Paragraphs>28</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Century Gothic</vt:lpstr>
      <vt:lpstr>Office Theme</vt:lpstr>
      <vt:lpstr>Measuring Power System Resilience Based on Empirical Data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Paul D. H. Hines</dc:creator>
  <cp:lastModifiedBy>Mollyrose Kelly-Gorham</cp:lastModifiedBy>
  <cp:revision>56</cp:revision>
  <dcterms:created xsi:type="dcterms:W3CDTF">2016-10-20T23:05:55Z</dcterms:created>
  <dcterms:modified xsi:type="dcterms:W3CDTF">2019-04-23T12:50:30Z</dcterms:modified>
</cp:coreProperties>
</file>

<file path=docProps/thumbnail.jpeg>
</file>